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7A2D8"/>
    <a:srgbClr val="ED7D31"/>
    <a:srgbClr val="9E480E"/>
    <a:srgbClr val="70AD47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99" d="100"/>
          <a:sy n="99" d="100"/>
        </p:scale>
        <p:origin x="78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User\Desktop\&#1055;&#1080;&#1089;&#1100;&#1084;&#1072;%20&#1087;&#1086;%20&#1089;&#1073;&#1086;&#1088;&#1091;%20&#1082;&#1088;&#1086;&#1074;&#1080;%20(1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G:\&#1074;&#1099;&#1103;&#1074;&#1083;&#1103;&#1077;&#1084;%20&#1084;&#1072;&#1088;&#1082;&#1077;&#1088;&#1086;&#1074;%20&#1083;&#1079;&#1085;%203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Лист1!$B$19</c:f>
              <c:strCache>
                <c:ptCount val="1"/>
                <c:pt idx="0">
                  <c:v>Количество случаев заболевания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trendline>
            <c:spPr>
              <a:ln w="19050" cap="rnd">
                <a:solidFill>
                  <a:srgbClr val="FF0000"/>
                </a:solidFill>
                <a:prstDash val="sysDot"/>
              </a:ln>
              <a:effectLst/>
            </c:spPr>
            <c:trendlineType val="linear"/>
            <c:dispRSqr val="0"/>
            <c:dispEq val="1"/>
            <c:trendlineLbl>
              <c:layout>
                <c:manualLayout>
                  <c:x val="-0.1259828392909238"/>
                  <c:y val="-4.7588947214931468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900" b="0" i="0" u="none" strike="noStrike" kern="1200" baseline="0">
                        <a:solidFill>
                          <a:sysClr val="windowText" lastClr="000000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000" baseline="0" dirty="0"/>
                      <a:t>y = -0,6673x + 108,05</a:t>
                    </a:r>
                    <a:endParaRPr lang="en-US" sz="1000" dirty="0"/>
                  </a:p>
                </c:rich>
              </c:tx>
              <c:numFmt formatCode="General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</c:trendlineLbl>
          </c:trendline>
          <c:cat>
            <c:numRef>
              <c:f>Лист1!$C$18:$AC$18</c:f>
              <c:numCache>
                <c:formatCode>General</c:formatCode>
                <c:ptCount val="27"/>
                <c:pt idx="0">
                  <c:v>1997</c:v>
                </c:pt>
                <c:pt idx="1">
                  <c:v>1998</c:v>
                </c:pt>
                <c:pt idx="2">
                  <c:v>1999</c:v>
                </c:pt>
                <c:pt idx="3">
                  <c:v>2000</c:v>
                </c:pt>
                <c:pt idx="4">
                  <c:v>2001</c:v>
                </c:pt>
                <c:pt idx="5">
                  <c:v>2002</c:v>
                </c:pt>
                <c:pt idx="6">
                  <c:v>2003</c:v>
                </c:pt>
                <c:pt idx="7">
                  <c:v>2004</c:v>
                </c:pt>
                <c:pt idx="8">
                  <c:v>2005</c:v>
                </c:pt>
                <c:pt idx="9">
                  <c:v>2006</c:v>
                </c:pt>
                <c:pt idx="10">
                  <c:v>2007</c:v>
                </c:pt>
                <c:pt idx="11">
                  <c:v>2008</c:v>
                </c:pt>
                <c:pt idx="12">
                  <c:v>2009</c:v>
                </c:pt>
                <c:pt idx="13">
                  <c:v>2010</c:v>
                </c:pt>
                <c:pt idx="14">
                  <c:v>2011</c:v>
                </c:pt>
                <c:pt idx="15">
                  <c:v>2012</c:v>
                </c:pt>
                <c:pt idx="16">
                  <c:v>2013</c:v>
                </c:pt>
                <c:pt idx="17">
                  <c:v>2014</c:v>
                </c:pt>
                <c:pt idx="18">
                  <c:v>2015</c:v>
                </c:pt>
                <c:pt idx="19">
                  <c:v>2016</c:v>
                </c:pt>
                <c:pt idx="20">
                  <c:v>2017</c:v>
                </c:pt>
                <c:pt idx="21">
                  <c:v>2018</c:v>
                </c:pt>
                <c:pt idx="22">
                  <c:v>2019</c:v>
                </c:pt>
                <c:pt idx="23">
                  <c:v>2020</c:v>
                </c:pt>
                <c:pt idx="24">
                  <c:v>2021</c:v>
                </c:pt>
                <c:pt idx="25">
                  <c:v>2022</c:v>
                </c:pt>
                <c:pt idx="26">
                  <c:v>2023</c:v>
                </c:pt>
              </c:numCache>
            </c:numRef>
          </c:cat>
          <c:val>
            <c:numRef>
              <c:f>Лист1!$C$19:$AC$19</c:f>
              <c:numCache>
                <c:formatCode>General</c:formatCode>
                <c:ptCount val="27"/>
                <c:pt idx="0">
                  <c:v>8</c:v>
                </c:pt>
                <c:pt idx="1">
                  <c:v>9</c:v>
                </c:pt>
                <c:pt idx="2">
                  <c:v>475</c:v>
                </c:pt>
                <c:pt idx="3">
                  <c:v>61</c:v>
                </c:pt>
                <c:pt idx="4">
                  <c:v>69</c:v>
                </c:pt>
                <c:pt idx="5">
                  <c:v>48</c:v>
                </c:pt>
                <c:pt idx="6">
                  <c:v>13</c:v>
                </c:pt>
                <c:pt idx="7">
                  <c:v>32</c:v>
                </c:pt>
                <c:pt idx="8">
                  <c:v>92</c:v>
                </c:pt>
                <c:pt idx="9">
                  <c:v>39</c:v>
                </c:pt>
                <c:pt idx="10">
                  <c:v>115</c:v>
                </c:pt>
                <c:pt idx="11">
                  <c:v>4</c:v>
                </c:pt>
                <c:pt idx="12">
                  <c:v>9</c:v>
                </c:pt>
                <c:pt idx="13">
                  <c:v>488</c:v>
                </c:pt>
                <c:pt idx="14">
                  <c:v>103</c:v>
                </c:pt>
                <c:pt idx="15">
                  <c:v>338</c:v>
                </c:pt>
                <c:pt idx="16">
                  <c:v>129</c:v>
                </c:pt>
                <c:pt idx="17">
                  <c:v>11</c:v>
                </c:pt>
                <c:pt idx="18">
                  <c:v>21</c:v>
                </c:pt>
                <c:pt idx="19">
                  <c:v>33</c:v>
                </c:pt>
                <c:pt idx="20">
                  <c:v>2</c:v>
                </c:pt>
                <c:pt idx="21">
                  <c:v>66</c:v>
                </c:pt>
                <c:pt idx="22">
                  <c:v>317</c:v>
                </c:pt>
                <c:pt idx="23">
                  <c:v>9</c:v>
                </c:pt>
                <c:pt idx="24">
                  <c:v>17</c:v>
                </c:pt>
                <c:pt idx="25">
                  <c:v>6</c:v>
                </c:pt>
                <c:pt idx="26">
                  <c:v>151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47E-4C04-BE7F-FCB1A6CF2B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92171120"/>
        <c:axId val="292171480"/>
      </c:barChart>
      <c:catAx>
        <c:axId val="29217112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dirty="0">
                    <a:solidFill>
                      <a:sysClr val="windowText" lastClr="000000"/>
                    </a:solidFill>
                  </a:rPr>
                  <a:t>Год</a:t>
                </a:r>
                <a:r>
                  <a:rPr lang="en-US" dirty="0">
                    <a:solidFill>
                      <a:sysClr val="windowText" lastClr="000000"/>
                    </a:solidFill>
                  </a:rPr>
                  <a:t> </a:t>
                </a:r>
                <a:r>
                  <a:rPr lang="ru-RU" dirty="0">
                    <a:solidFill>
                      <a:sysClr val="windowText" lastClr="000000"/>
                    </a:solidFill>
                  </a:rPr>
                  <a:t> / </a:t>
                </a:r>
                <a:r>
                  <a:rPr lang="en-US" dirty="0">
                    <a:solidFill>
                      <a:sysClr val="windowText" lastClr="000000"/>
                    </a:solidFill>
                  </a:rPr>
                  <a:t>Year</a:t>
                </a:r>
                <a:endParaRPr lang="ru-RU" dirty="0">
                  <a:solidFill>
                    <a:sysClr val="windowText" lastClr="000000"/>
                  </a:solidFill>
                </a:endParaRPr>
              </a:p>
            </c:rich>
          </c:tx>
          <c:layout>
            <c:manualLayout>
              <c:xMode val="edge"/>
              <c:yMode val="edge"/>
              <c:x val="0.94986375380539567"/>
              <c:y val="0.9018285214348206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ru-RU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92171480"/>
        <c:crosses val="autoZero"/>
        <c:auto val="1"/>
        <c:lblAlgn val="ctr"/>
        <c:lblOffset val="100"/>
        <c:noMultiLvlLbl val="0"/>
      </c:catAx>
      <c:valAx>
        <c:axId val="2921714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 dirty="0">
                    <a:solidFill>
                      <a:sysClr val="windowText" lastClr="000000"/>
                    </a:solidFill>
                  </a:rPr>
                  <a:t>Количество</a:t>
                </a:r>
                <a:r>
                  <a:rPr lang="ru-RU" baseline="0" dirty="0">
                    <a:solidFill>
                      <a:sysClr val="windowText" lastClr="000000"/>
                    </a:solidFill>
                  </a:rPr>
                  <a:t> случаев / </a:t>
                </a:r>
                <a:r>
                  <a:rPr lang="en-US" baseline="0" dirty="0">
                    <a:solidFill>
                      <a:sysClr val="windowText" lastClr="000000"/>
                    </a:solidFill>
                  </a:rPr>
                  <a:t>Case count</a:t>
                </a:r>
                <a:endParaRPr lang="ru-RU" dirty="0">
                  <a:solidFill>
                    <a:sysClr val="windowText" lastClr="000000"/>
                  </a:solidFill>
                </a:endParaRPr>
              </a:p>
            </c:rich>
          </c:tx>
          <c:layout>
            <c:manualLayout>
              <c:xMode val="edge"/>
              <c:yMode val="edge"/>
              <c:x val="1.5429887447597278E-2"/>
              <c:y val="9.9722676814449226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ysClr val="windowText" lastClr="000000"/>
                  </a:solidFill>
                  <a:latin typeface="+mn-lt"/>
                  <a:ea typeface="+mn-ea"/>
                  <a:cs typeface="+mn-cs"/>
                </a:defRPr>
              </a:pPr>
              <a:endParaRPr lang="ru-RU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921711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2867557133066205E-2"/>
          <c:y val="3.2407407407407406E-2"/>
          <c:w val="0.41078179377704416"/>
          <c:h val="0.96759270674890341"/>
        </c:manualLayout>
      </c:layout>
      <c:pieChart>
        <c:varyColors val="1"/>
        <c:ser>
          <c:idx val="0"/>
          <c:order val="0"/>
          <c:explosion val="2"/>
          <c:dPt>
            <c:idx val="0"/>
            <c:bubble3D val="0"/>
            <c:spPr>
              <a:solidFill>
                <a:srgbClr val="ED7D3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9CE-42AF-9EDA-536DF46EF2C8}"/>
              </c:ext>
            </c:extLst>
          </c:dPt>
          <c:dPt>
            <c:idx val="1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9CE-42AF-9EDA-536DF46EF2C8}"/>
              </c:ext>
            </c:extLst>
          </c:dPt>
          <c:dPt>
            <c:idx val="2"/>
            <c:bubble3D val="0"/>
            <c:spPr>
              <a:solidFill>
                <a:srgbClr val="70AD47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9CE-42AF-9EDA-536DF46EF2C8}"/>
              </c:ext>
            </c:extLst>
          </c:dPt>
          <c:dPt>
            <c:idx val="3"/>
            <c:bubble3D val="0"/>
            <c:spPr>
              <a:solidFill>
                <a:srgbClr val="9E480E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9CE-42AF-9EDA-536DF46EF2C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E9CE-42AF-9EDA-536DF46EF2C8}"/>
              </c:ext>
            </c:extLst>
          </c:dPt>
          <c:dLbls>
            <c:dLbl>
              <c:idx val="0"/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9CE-42AF-9EDA-536DF46EF2C8}"/>
                </c:ext>
              </c:extLst>
            </c:dLbl>
            <c:dLbl>
              <c:idx val="1"/>
              <c:layout>
                <c:manualLayout>
                  <c:x val="0.16404732172316669"/>
                  <c:y val="2.8581095290559876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9CE-42AF-9EDA-536DF46EF2C8}"/>
                </c:ext>
              </c:extLst>
            </c:dLbl>
            <c:dLbl>
              <c:idx val="2"/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9CE-42AF-9EDA-536DF46EF2C8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E9CE-42AF-9EDA-536DF46EF2C8}"/>
                </c:ext>
              </c:extLst>
            </c:dLbl>
            <c:dLbl>
              <c:idx val="4"/>
              <c:layout>
                <c:manualLayout>
                  <c:x val="-2.1495979955066121E-3"/>
                  <c:y val="-1.5653760172117174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E9CE-42AF-9EDA-536DF46EF2C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Лист4!$F$2:$F$6</c:f>
              <c:strCache>
                <c:ptCount val="5"/>
                <c:pt idx="0">
                  <c:v>Астраханская область / Astrakhan region</c:v>
                </c:pt>
                <c:pt idx="1">
                  <c:v>Волгоградская область / Volgograd region</c:v>
                </c:pt>
                <c:pt idx="2">
                  <c:v>Ростовская область / Rostov region</c:v>
                </c:pt>
                <c:pt idx="3">
                  <c:v>Краснодарский край / Krasnodar region</c:v>
                </c:pt>
                <c:pt idx="4">
                  <c:v>Другие субъекты Южного федерального округа / Other subjects of the Southern Federal District</c:v>
                </c:pt>
              </c:strCache>
            </c:strRef>
          </c:cat>
          <c:val>
            <c:numRef>
              <c:f>Лист4!$G$2:$G$6</c:f>
              <c:numCache>
                <c:formatCode>0.0%</c:formatCode>
                <c:ptCount val="5"/>
                <c:pt idx="0">
                  <c:v>0.25800000000000001</c:v>
                </c:pt>
                <c:pt idx="1">
                  <c:v>0.50600000000000001</c:v>
                </c:pt>
                <c:pt idx="2">
                  <c:v>0.13800000000000001</c:v>
                </c:pt>
                <c:pt idx="3">
                  <c:v>8.8999999999999996E-2</c:v>
                </c:pt>
                <c:pt idx="4">
                  <c:v>8.9999999999999993E-3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E9CE-42AF-9EDA-536DF46EF2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15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7568964396028288"/>
          <c:y val="2.5376518522580428E-2"/>
          <c:w val="0.42431035603971706"/>
          <c:h val="0.486150843639194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t" anchorCtr="0"/>
        <a:lstStyle/>
        <a:p>
          <a:pPr>
            <a:defRPr sz="1000" b="1" i="0" u="none" strike="noStrike" kern="1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668F71-EE93-4812-D535-DFFC3D142A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D41FCDA-C47B-AFB9-6A97-71C4EA5711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A4AF931-8E73-1F32-1778-49AC00B7D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10DD9-49C2-4B8E-9FD8-8DCD1CF73727}" type="datetimeFigureOut">
              <a:rPr lang="ru-RU" smtClean="0"/>
              <a:t>10.07.2024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6DCD065-360B-8FF6-A372-9CC167C28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7CA749D-66B0-CDD0-477E-4AD397712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65D8E-1D11-4C7A-B6F0-B9017AE4D2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1391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B1FD10-3B0A-3770-5210-7CD2CE9AA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4533923-2A3E-3000-E02D-E2B1B30901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1A0EF15-CC55-367D-A8CA-1CE6D5A2A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10DD9-49C2-4B8E-9FD8-8DCD1CF73727}" type="datetimeFigureOut">
              <a:rPr lang="ru-RU" smtClean="0"/>
              <a:t>10.07.2024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BA0AAA8-9B63-FB69-39F9-12D1A7F51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7AABFED-0661-75F9-8794-CCCFA7AFB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65D8E-1D11-4C7A-B6F0-B9017AE4D2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0224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C7A4E82-BF81-090D-2770-22F8608AF7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6820CCD-CBE6-40FB-1A7E-8A4EE8FF8C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27921F-9A66-D210-F452-3E58E1A50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10DD9-49C2-4B8E-9FD8-8DCD1CF73727}" type="datetimeFigureOut">
              <a:rPr lang="ru-RU" smtClean="0"/>
              <a:t>10.07.2024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94D43D3-FDD2-B2F2-FD9C-F69761696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26F9E14-BC34-3119-40AA-32DCF7A72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65D8E-1D11-4C7A-B6F0-B9017AE4D2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1482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B493E9-6845-A557-0254-4F78A877B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D3026D-F677-961A-3EAD-2F3C67F3CA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7C23B45-6BCD-1E65-C5D9-2D5C70F3A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10DD9-49C2-4B8E-9FD8-8DCD1CF73727}" type="datetimeFigureOut">
              <a:rPr lang="ru-RU" smtClean="0"/>
              <a:t>10.07.2024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5A5B339-CDE1-03C8-7F20-AC217DF42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EF255C3-64F7-E76F-8CFF-F9DFB8B3A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65D8E-1D11-4C7A-B6F0-B9017AE4D2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5774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8DA719-9BA8-9815-51E6-D22D45D8B6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C983A48-E630-C2AA-350F-4387518595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92B0AC0-5279-58AE-D365-C36B68923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10DD9-49C2-4B8E-9FD8-8DCD1CF73727}" type="datetimeFigureOut">
              <a:rPr lang="ru-RU" smtClean="0"/>
              <a:t>10.07.2024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482590A-621B-2965-BEC1-D7790088AC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C5E5DFE-D941-C25A-810D-2F62AF2CA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65D8E-1D11-4C7A-B6F0-B9017AE4D2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4764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F580F1-3304-8EAD-EA5C-DF5BAC029B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54D8CB3-132F-BA2D-6D8E-BC1E4D423E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E27480D-57D1-15A3-F736-A727A6253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098B567-8401-4C08-876F-F3814FFE6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10DD9-49C2-4B8E-9FD8-8DCD1CF73727}" type="datetimeFigureOut">
              <a:rPr lang="ru-RU" smtClean="0"/>
              <a:t>10.07.2024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0C73F8A-C675-7CAD-2377-B8A646494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7D0E802-64E2-8E55-F1AF-F24B3B7A9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65D8E-1D11-4C7A-B6F0-B9017AE4D2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0289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B9730D-EE43-AE44-A0BE-5819330F5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3747D63-7D20-0A09-D813-2E9142B3E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8336B7-764A-ECB8-20E1-9459378860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EEBE678B-5B27-6F2A-08C4-21E20A75FC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08F2FD3-358D-0E15-BD75-BA5CBD520C5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6F718E6-6114-5CD1-B0EB-6E7568464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10DD9-49C2-4B8E-9FD8-8DCD1CF73727}" type="datetimeFigureOut">
              <a:rPr lang="ru-RU" smtClean="0"/>
              <a:t>10.07.2024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9CC0BCB-A91A-74CC-622D-D77759322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7FEB07D-A7CA-F6E5-9B99-DC1C2D624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65D8E-1D11-4C7A-B6F0-B9017AE4D2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06237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75E2C9-9B56-14D2-CE68-6AC486CEC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AF7C434-EB3C-1ADF-ACEA-C3A42ED4D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10DD9-49C2-4B8E-9FD8-8DCD1CF73727}" type="datetimeFigureOut">
              <a:rPr lang="ru-RU" smtClean="0"/>
              <a:t>10.07.2024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814BBC1-9619-D6FE-1EA3-E730A4B29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29CB524-5753-0F9D-8EE5-E32628916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65D8E-1D11-4C7A-B6F0-B9017AE4D2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4856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D4852B6-690B-1ECC-85BD-B73E17C79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10DD9-49C2-4B8E-9FD8-8DCD1CF73727}" type="datetimeFigureOut">
              <a:rPr lang="ru-RU" smtClean="0"/>
              <a:t>10.07.2024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F5A81B0-5F16-B807-F292-EB10A6F87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E2368C1-EC90-39B1-08C2-C40AE0D4D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65D8E-1D11-4C7A-B6F0-B9017AE4D2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1919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967D6F-E5BA-CFFC-BD34-AE432D8A6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EEB3FF3-FE35-73A1-5AAE-A3539857B2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01BEA5C-8566-9F31-4C89-8DAA35A47C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791945C-8D98-D75A-6C6E-D8909B21C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10DD9-49C2-4B8E-9FD8-8DCD1CF73727}" type="datetimeFigureOut">
              <a:rPr lang="ru-RU" smtClean="0"/>
              <a:t>10.07.2024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49D3F35-2514-DD04-6A4C-7D63C98E7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B1BF154-61D4-D84F-5ECC-989D7914F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65D8E-1D11-4C7A-B6F0-B9017AE4D2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356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983B27-8736-04D7-0C13-8B1F8B017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A7793AD5-09E4-FC87-DD27-E3B4ABAB9F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BDC60C1-BD91-41D2-5BDD-1EFC6689E6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551A113-C8BD-DA97-E028-36ACE6AB7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10DD9-49C2-4B8E-9FD8-8DCD1CF73727}" type="datetimeFigureOut">
              <a:rPr lang="ru-RU" smtClean="0"/>
              <a:t>10.07.2024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C7A5EFF-D935-69F2-8B35-A19BEC87B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18E83D3-FA55-B5BC-CF4A-3402B3748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65D8E-1D11-4C7A-B6F0-B9017AE4D2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4543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7D2811-B910-2C94-02B1-22C2C034D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B1C7672-5462-5EF6-61B8-7710A87B04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30F7FCD-B386-3EE3-4F23-A23B211658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10DD9-49C2-4B8E-9FD8-8DCD1CF73727}" type="datetimeFigureOut">
              <a:rPr lang="ru-RU" smtClean="0"/>
              <a:t>10.07.2024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F238A74-5084-D3D0-D02F-AE822B43CB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4126584-95AE-4AEA-47C5-EDB0AEA4A0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465D8E-1D11-4C7A-B6F0-B9017AE4D20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9607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38A50F57-2EC5-5330-4600-543DEFA67C7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22986781"/>
              </p:ext>
            </p:extLst>
          </p:nvPr>
        </p:nvGraphicFramePr>
        <p:xfrm>
          <a:off x="859425" y="691372"/>
          <a:ext cx="6828637" cy="30461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4ED2CFC5-E747-3C53-2AD7-F206D1E2FE02}"/>
              </a:ext>
            </a:extLst>
          </p:cNvPr>
          <p:cNvSpPr txBox="1"/>
          <p:nvPr/>
        </p:nvSpPr>
        <p:spPr>
          <a:xfrm>
            <a:off x="9914021" y="885524"/>
            <a:ext cx="1828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Рисунок 1. Динамика заболеваемости ЛЗН в Южном федеральном округе в 1997–2023 гг.</a:t>
            </a:r>
          </a:p>
        </p:txBody>
      </p:sp>
    </p:spTree>
    <p:extLst>
      <p:ext uri="{BB962C8B-B14F-4D97-AF65-F5344CB8AC3E}">
        <p14:creationId xmlns:p14="http://schemas.microsoft.com/office/powerpoint/2010/main" val="3819943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>
            <a:extLst>
              <a:ext uri="{FF2B5EF4-FFF2-40B4-BE49-F238E27FC236}">
                <a16:creationId xmlns:a16="http://schemas.microsoft.com/office/drawing/2014/main" id="{E9854AEC-EF82-E8C4-7EE2-0A857ABD6260}"/>
              </a:ext>
            </a:extLst>
          </p:cNvPr>
          <p:cNvGrpSpPr/>
          <p:nvPr/>
        </p:nvGrpSpPr>
        <p:grpSpPr>
          <a:xfrm>
            <a:off x="631768" y="741913"/>
            <a:ext cx="6995771" cy="3342839"/>
            <a:chOff x="631768" y="741913"/>
            <a:chExt cx="6995771" cy="3342839"/>
          </a:xfrm>
        </p:grpSpPr>
        <p:graphicFrame>
          <p:nvGraphicFramePr>
            <p:cNvPr id="6" name="Диаграмма 5">
              <a:extLst>
                <a:ext uri="{FF2B5EF4-FFF2-40B4-BE49-F238E27FC236}">
                  <a16:creationId xmlns:a16="http://schemas.microsoft.com/office/drawing/2014/main" id="{5325168A-EED9-CABE-5ABB-3B13F19E67C1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735083229"/>
                </p:ext>
              </p:extLst>
            </p:nvPr>
          </p:nvGraphicFramePr>
          <p:xfrm>
            <a:off x="631768" y="741913"/>
            <a:ext cx="6673806" cy="334283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pSp>
          <p:nvGrpSpPr>
            <p:cNvPr id="2" name="Группа 1">
              <a:extLst>
                <a:ext uri="{FF2B5EF4-FFF2-40B4-BE49-F238E27FC236}">
                  <a16:creationId xmlns:a16="http://schemas.microsoft.com/office/drawing/2014/main" id="{F583BBF6-0C8F-2A4E-F4A7-44F84519D67D}"/>
                </a:ext>
              </a:extLst>
            </p:cNvPr>
            <p:cNvGrpSpPr/>
            <p:nvPr/>
          </p:nvGrpSpPr>
          <p:grpSpPr>
            <a:xfrm>
              <a:off x="4277699" y="2679801"/>
              <a:ext cx="3349840" cy="1077135"/>
              <a:chOff x="6691813" y="5721852"/>
              <a:chExt cx="2194500" cy="1077135"/>
            </a:xfrm>
          </p:grpSpPr>
          <p:sp>
            <p:nvSpPr>
              <p:cNvPr id="4" name="Левая фигурная скобка 3">
                <a:extLst>
                  <a:ext uri="{FF2B5EF4-FFF2-40B4-BE49-F238E27FC236}">
                    <a16:creationId xmlns:a16="http://schemas.microsoft.com/office/drawing/2014/main" id="{9195644E-3DE0-42E8-DDEE-C99244BB2A2E}"/>
                  </a:ext>
                </a:extLst>
              </p:cNvPr>
              <p:cNvSpPr/>
              <p:nvPr/>
            </p:nvSpPr>
            <p:spPr>
              <a:xfrm>
                <a:off x="6691813" y="5721852"/>
                <a:ext cx="219075" cy="1077135"/>
              </a:xfrm>
              <a:prstGeom prst="leftBrace">
                <a:avLst/>
              </a:prstGeom>
              <a:noFill/>
              <a:ln w="19050">
                <a:solidFill>
                  <a:srgbClr val="67A2D8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t"/>
              <a:lstStyle>
                <a:lvl1pPr marL="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endParaRPr lang="ru-RU"/>
              </a:p>
            </p:txBody>
          </p:sp>
          <p:sp>
            <p:nvSpPr>
              <p:cNvPr id="5" name="TextBox 7">
                <a:extLst>
                  <a:ext uri="{FF2B5EF4-FFF2-40B4-BE49-F238E27FC236}">
                    <a16:creationId xmlns:a16="http://schemas.microsoft.com/office/drawing/2014/main" id="{E7C5418F-E4A3-DE54-41B9-5029B4F27DB5}"/>
                  </a:ext>
                </a:extLst>
              </p:cNvPr>
              <p:cNvSpPr txBox="1"/>
              <p:nvPr/>
            </p:nvSpPr>
            <p:spPr>
              <a:xfrm>
                <a:off x="6801351" y="5743109"/>
                <a:ext cx="2084962" cy="805035"/>
              </a:xfrm>
              <a:prstGeom prst="rect">
                <a:avLst/>
              </a:prstGeom>
              <a:noFill/>
              <a:ln w="9525" cmpd="sng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 rtlCol="0" anchor="t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ru-RU" sz="1000" b="1" dirty="0"/>
                  <a:t>Республика Крым и </a:t>
                </a:r>
              </a:p>
              <a:p>
                <a:r>
                  <a:rPr lang="ru-RU" sz="1000" b="1" dirty="0"/>
                  <a:t>г. Севастополь </a:t>
                </a:r>
                <a:r>
                  <a:rPr lang="en-US" sz="1000" b="1" dirty="0"/>
                  <a:t>/ Republic of Crimea and Sevastopol </a:t>
                </a:r>
                <a:r>
                  <a:rPr lang="ru-RU" sz="1000" b="1" dirty="0"/>
                  <a:t>– 0,5%</a:t>
                </a:r>
              </a:p>
              <a:p>
                <a:r>
                  <a:rPr lang="ru-RU" sz="1000" b="1" dirty="0"/>
                  <a:t>Республика Калмыкия </a:t>
                </a:r>
                <a:r>
                  <a:rPr lang="en-US" sz="1000" b="1" dirty="0"/>
                  <a:t>/ Republic of Kalmykia </a:t>
                </a:r>
                <a:r>
                  <a:rPr lang="ru-RU" sz="1000" b="1" dirty="0"/>
                  <a:t>– </a:t>
                </a:r>
              </a:p>
              <a:p>
                <a:r>
                  <a:rPr lang="ru-RU" sz="1000" b="1" dirty="0"/>
                  <a:t>0,2%</a:t>
                </a:r>
              </a:p>
              <a:p>
                <a:r>
                  <a:rPr lang="ru-RU" sz="1000" b="1" dirty="0"/>
                  <a:t>Республика Адыгея </a:t>
                </a:r>
                <a:r>
                  <a:rPr lang="en-US" sz="1000" b="1" dirty="0"/>
                  <a:t>/ Republic of Adygea </a:t>
                </a:r>
                <a:r>
                  <a:rPr lang="ru-RU" sz="1000" b="1" dirty="0"/>
                  <a:t>– 0,2%</a:t>
                </a:r>
              </a:p>
            </p:txBody>
          </p:sp>
        </p:grp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6E06B2EB-4832-E783-A540-0828A1B97CDF}"/>
              </a:ext>
            </a:extLst>
          </p:cNvPr>
          <p:cNvSpPr txBox="1"/>
          <p:nvPr/>
        </p:nvSpPr>
        <p:spPr>
          <a:xfrm>
            <a:off x="7988967" y="741913"/>
            <a:ext cx="38019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/>
              <a:t>Рисунок 2. Распределение случаев ЛЗН по субъектам Южного федерального округа в 1997–2023 гг.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47614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75</Words>
  <Application>Microsoft Office PowerPoint</Application>
  <PresentationFormat>Широкоэкранный</PresentationFormat>
  <Paragraphs>14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2</cp:revision>
  <dcterms:created xsi:type="dcterms:W3CDTF">2024-07-10T08:27:16Z</dcterms:created>
  <dcterms:modified xsi:type="dcterms:W3CDTF">2024-07-10T08:28:46Z</dcterms:modified>
</cp:coreProperties>
</file>